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344" r:id="rId5"/>
    <p:sldId id="348" r:id="rId6"/>
    <p:sldId id="347" r:id="rId7"/>
    <p:sldId id="357" r:id="rId8"/>
    <p:sldId id="35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752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6A3D024-909B-3BC2-1496-FEEAB652808A}" name="Sher Dionisio" initials="" userId="S::Sher.Dionisio@teksystemsgs.com::02daa716-9709-4d47-a153-1943ce1675cb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FD0F851-EC5A-4D38-B0AD-8093EC10F33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928" autoAdjust="0"/>
  </p:normalViewPr>
  <p:slideViewPr>
    <p:cSldViewPr snapToGrid="0">
      <p:cViewPr varScale="1">
        <p:scale>
          <a:sx n="196" d="100"/>
          <a:sy n="196" d="100"/>
        </p:scale>
        <p:origin x="178" y="125"/>
      </p:cViewPr>
      <p:guideLst>
        <p:guide orient="horz" pos="1752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0109"/>
    </p:cViewPr>
  </p:sorterViewPr>
  <p:notesViewPr>
    <p:cSldViewPr snapToGrid="0" showGuides="1">
      <p:cViewPr varScale="1">
        <p:scale>
          <a:sx n="58" d="100"/>
          <a:sy n="58" d="100"/>
        </p:scale>
        <p:origin x="3240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B440F78-2C9E-4C7F-818C-B40BB19D3AB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ED3FB98-80B9-4155-809A-82659D34A01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18EB1-FF96-47AA-9A30-F1BFF2FFD1F7}" type="datetimeFigureOut">
              <a:rPr lang="en-US" smtClean="0"/>
              <a:t>3/12/2024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8DEF847-3492-4888-9C23-1504238536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E48C54-2332-4748-9C65-6A27E550C1F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75FB2-D12E-4669-8522-D3E2C7E6DC9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9918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E4A361-7934-4769-9B16-8A939698742C}" type="datetimeFigureOut">
              <a:rPr lang="en-US" smtClean="0"/>
              <a:t>3/12/2024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18E0B9-48E4-499D-93B2-B07D00395BA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4043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129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3455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0261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1116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D18E0B9-48E4-499D-93B2-B07D00395BA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2802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CA39D92-9919-A80E-44FF-6B912E85073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58788" y="457200"/>
            <a:ext cx="11274425" cy="59436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62FF34D-C8F8-1796-647D-D17056A27E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81955" y="612475"/>
            <a:ext cx="4701904" cy="3079029"/>
          </a:xfrm>
        </p:spPr>
        <p:txBody>
          <a:bodyPr anchor="b">
            <a:normAutofit/>
          </a:bodyPr>
          <a:lstStyle>
            <a:lvl1pPr algn="r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07688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830338E2-B50A-8F3E-2CA7-A75753E7ED9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2629" y="598947"/>
            <a:ext cx="10515600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C8DD029-A673-92B9-0343-3B35BE46D2F3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29641" y="2153285"/>
            <a:ext cx="3032759" cy="3790310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able Placeholder 10">
            <a:extLst>
              <a:ext uri="{FF2B5EF4-FFF2-40B4-BE49-F238E27FC236}">
                <a16:creationId xmlns:a16="http://schemas.microsoft.com/office/drawing/2014/main" id="{6E658BA3-0202-C705-7A02-8B70B7884420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724400" y="2170621"/>
            <a:ext cx="6553200" cy="3772974"/>
          </a:xfrm>
        </p:spPr>
        <p:txBody>
          <a:bodyPr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BD761E53-47C7-492A-D5B5-A8C2740B5157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2953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2" y="2153285"/>
            <a:ext cx="6925660" cy="3500438"/>
          </a:xfrm>
        </p:spPr>
        <p:txBody>
          <a:bodyPr lIns="91440">
            <a:normAutofit/>
          </a:bodyPr>
          <a:lstStyle>
            <a:lvl1pPr marL="0" indent="0">
              <a:spcBef>
                <a:spcPts val="1000"/>
              </a:spcBef>
              <a:spcAft>
                <a:spcPts val="1200"/>
              </a:spcAft>
              <a:buNone/>
              <a:defRPr sz="1800" b="0"/>
            </a:lvl1pPr>
            <a:lvl2pPr marL="228600">
              <a:spcBef>
                <a:spcPts val="1000"/>
              </a:spcBef>
              <a:spcAft>
                <a:spcPts val="1200"/>
              </a:spcAft>
              <a:defRPr sz="1800" b="0"/>
            </a:lvl2pPr>
            <a:lvl3pPr marL="685800">
              <a:spcBef>
                <a:spcPts val="1000"/>
              </a:spcBef>
              <a:spcAft>
                <a:spcPts val="1200"/>
              </a:spcAft>
              <a:defRPr sz="1800" b="0"/>
            </a:lvl3pPr>
            <a:lvl4pPr marL="868680">
              <a:spcBef>
                <a:spcPts val="1000"/>
              </a:spcBef>
              <a:spcAft>
                <a:spcPts val="1200"/>
              </a:spcAft>
              <a:defRPr sz="1800" b="0"/>
            </a:lvl4pPr>
            <a:lvl5pPr marL="1143000">
              <a:spcBef>
                <a:spcPts val="1000"/>
              </a:spcBef>
              <a:spcAft>
                <a:spcPts val="1200"/>
              </a:spcAft>
              <a:defRPr sz="1800" b="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8215745" y="2153285"/>
            <a:ext cx="3229495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C9F70CF1-DCAD-AE71-6B34-7BFB25EE530B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2352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33145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able Placeholder 8">
            <a:extLst>
              <a:ext uri="{FF2B5EF4-FFF2-40B4-BE49-F238E27FC236}">
                <a16:creationId xmlns:a16="http://schemas.microsoft.com/office/drawing/2014/main" id="{0CF90928-AB48-3554-E2B9-417A00F286AD}"/>
              </a:ext>
            </a:extLst>
          </p:cNvPr>
          <p:cNvSpPr>
            <a:spLocks noGrp="1"/>
          </p:cNvSpPr>
          <p:nvPr>
            <p:ph type="tbl" sz="quarter" idx="10" hasCustomPrompt="1"/>
          </p:nvPr>
        </p:nvSpPr>
        <p:spPr>
          <a:xfrm>
            <a:off x="930275" y="2168526"/>
            <a:ext cx="10331450" cy="393906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icon to insert table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7D6C0A7-887A-66E2-A954-5E0592B9F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6886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CBB1E76-5845-01C9-1D0D-03CFFE6F0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96C21AF-4286-DECE-37A1-E8980687A1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99160" y="655320"/>
            <a:ext cx="4572000" cy="5486400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8E1D6B3-3EC8-6AC4-BE2B-5C732C85679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773680"/>
            <a:ext cx="4572000" cy="336804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spcBef>
                <a:spcPts val="1000"/>
              </a:spcBef>
              <a:buNone/>
              <a:defRPr sz="1600"/>
            </a:lvl2pPr>
            <a:lvl3pPr marL="914400" indent="0">
              <a:spcBef>
                <a:spcPts val="1000"/>
              </a:spcBef>
              <a:buNone/>
              <a:defRPr sz="1400"/>
            </a:lvl3pPr>
            <a:lvl4pPr marL="1371600" indent="0">
              <a:spcBef>
                <a:spcPts val="1000"/>
              </a:spcBef>
              <a:buNone/>
              <a:defRPr sz="1200"/>
            </a:lvl4pPr>
            <a:lvl5pPr marL="1828800" indent="0">
              <a:spcBef>
                <a:spcPts val="100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139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AC229E2-8757-94D8-A1B6-702189DCCB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3249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7143C8-CDFF-B937-C00C-5E7B509399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883920"/>
            <a:ext cx="4114800" cy="5059680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82637A1-1BB4-AF51-24C3-6FE78DD45D99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438400"/>
            <a:ext cx="4799012" cy="3505200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buNone/>
              <a:defRPr sz="1800"/>
            </a:lvl1pPr>
            <a:lvl2pPr marL="457200" indent="0">
              <a:lnSpc>
                <a:spcPct val="125000"/>
              </a:lnSpc>
              <a:buNone/>
              <a:defRPr sz="1600"/>
            </a:lvl2pPr>
            <a:lvl3pPr marL="914400" indent="0">
              <a:lnSpc>
                <a:spcPct val="125000"/>
              </a:lnSpc>
              <a:buNone/>
              <a:defRPr sz="1400"/>
            </a:lvl3pPr>
            <a:lvl4pPr marL="1371600" indent="0">
              <a:lnSpc>
                <a:spcPct val="125000"/>
              </a:lnSpc>
              <a:buNone/>
              <a:defRPr sz="1200"/>
            </a:lvl4pPr>
            <a:lvl5pPr marL="1828800" indent="0">
              <a:lnSpc>
                <a:spcPct val="125000"/>
              </a:lnSpc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56F59DF2-AB3C-B7B3-826A-636B8CC5AB3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7687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4737016-0B2B-9F81-7A77-63223C4864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86316" y="347329"/>
            <a:ext cx="11419368" cy="615270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134E572-08FE-0439-A460-8DFE1183A60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8742" y="914399"/>
            <a:ext cx="4798858" cy="5029199"/>
          </a:xfrm>
        </p:spPr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1EB46EC-087C-B8FF-2363-B99FAE983B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14400"/>
            <a:ext cx="5713413" cy="50292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2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71D49246-C641-C3BA-F07B-89FFC6CDAEB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399" y="853439"/>
            <a:ext cx="4802373" cy="2833689"/>
          </a:xfrm>
        </p:spPr>
        <p:txBody>
          <a:bodyPr rIns="914400" anchor="b"/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BE7E1DF-A70C-8F79-9B76-72B2A7B4DC71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93191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1CD5F637-DFBF-7FED-7CD5-F46A26E5CD1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rame 12">
            <a:extLst>
              <a:ext uri="{FF2B5EF4-FFF2-40B4-BE49-F238E27FC236}">
                <a16:creationId xmlns:a16="http://schemas.microsoft.com/office/drawing/2014/main" id="{33E3B934-3E16-21AF-8F5A-9EFD93255705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805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FD872928-B479-F7C5-9C83-C448FBA3617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1020445"/>
            <a:ext cx="4114800" cy="502920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61E3771A-E1EB-0CBE-828C-2C5E1F2AE6CF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475227" y="1020445"/>
            <a:ext cx="4802735" cy="5029200"/>
          </a:xfrm>
        </p:spPr>
        <p:txBody>
          <a:bodyPr anchor="ctr">
            <a:normAutofit/>
          </a:bodyPr>
          <a:lstStyle>
            <a:lvl1pPr marL="22860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/>
            </a:lvl1pPr>
            <a:lvl2pPr marL="41148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/>
            </a:lvl2pPr>
            <a:lvl3pPr marL="59436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/>
            </a:lvl3pPr>
            <a:lvl4pPr marL="77724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4pPr>
            <a:lvl5pPr marL="960120" indent="-228600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2A1635D-96F0-769B-4ECB-70502770A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4F877767-0342-A344-0462-A0D877FF68F8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7152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image"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21F215D-0D9E-64B3-1F66-E90B87932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4400" y="900741"/>
            <a:ext cx="4802372" cy="2788919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E86A4459-11C2-44C6-0173-C666D5AADC1E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914400" y="3825239"/>
            <a:ext cx="4802735" cy="2072641"/>
          </a:xfrm>
        </p:spPr>
        <p:txBody>
          <a:bodyPr>
            <a:normAutofit/>
          </a:bodyPr>
          <a:lstStyle>
            <a:lvl1pPr marL="0" indent="0">
              <a:lnSpc>
                <a:spcPct val="125000"/>
              </a:lnSpc>
              <a:spcBef>
                <a:spcPts val="0"/>
              </a:spcBef>
              <a:buNone/>
              <a:defRPr sz="1800"/>
            </a:lvl1pPr>
            <a:lvl2pPr marL="457200" indent="0">
              <a:lnSpc>
                <a:spcPct val="125000"/>
              </a:lnSpc>
              <a:spcBef>
                <a:spcPts val="0"/>
              </a:spcBef>
              <a:buNone/>
              <a:defRPr sz="1600"/>
            </a:lvl2pPr>
            <a:lvl3pPr marL="914400" indent="0">
              <a:lnSpc>
                <a:spcPct val="125000"/>
              </a:lnSpc>
              <a:spcBef>
                <a:spcPts val="0"/>
              </a:spcBef>
              <a:buNone/>
              <a:defRPr sz="1400"/>
            </a:lvl3pPr>
            <a:lvl4pPr marL="1371600" indent="0">
              <a:lnSpc>
                <a:spcPct val="125000"/>
              </a:lnSpc>
              <a:spcBef>
                <a:spcPts val="0"/>
              </a:spcBef>
              <a:buNone/>
              <a:defRPr sz="1200"/>
            </a:lvl4pPr>
            <a:lvl5pPr marL="1828800" indent="0">
              <a:lnSpc>
                <a:spcPct val="125000"/>
              </a:lnSpc>
              <a:spcBef>
                <a:spcPts val="0"/>
              </a:spcBef>
              <a:buNone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EF14-0982-D931-9DD6-ECFE61D5B0F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8587" y="921230"/>
            <a:ext cx="5713413" cy="5029200"/>
          </a:xfrm>
          <a:custGeom>
            <a:avLst/>
            <a:gdLst>
              <a:gd name="connsiteX0" fmla="*/ 5327097 w 5713413"/>
              <a:gd name="connsiteY0" fmla="*/ 0 h 5029200"/>
              <a:gd name="connsiteX1" fmla="*/ 5713413 w 5713413"/>
              <a:gd name="connsiteY1" fmla="*/ 0 h 5029200"/>
              <a:gd name="connsiteX2" fmla="*/ 5713413 w 5713413"/>
              <a:gd name="connsiteY2" fmla="*/ 5029200 h 5029200"/>
              <a:gd name="connsiteX3" fmla="*/ 5327097 w 5713413"/>
              <a:gd name="connsiteY3" fmla="*/ 5029200 h 5029200"/>
              <a:gd name="connsiteX4" fmla="*/ 0 w 5713413"/>
              <a:gd name="connsiteY4" fmla="*/ 0 h 5029200"/>
              <a:gd name="connsiteX5" fmla="*/ 5313743 w 5713413"/>
              <a:gd name="connsiteY5" fmla="*/ 0 h 5029200"/>
              <a:gd name="connsiteX6" fmla="*/ 5313743 w 5713413"/>
              <a:gd name="connsiteY6" fmla="*/ 5029200 h 5029200"/>
              <a:gd name="connsiteX7" fmla="*/ 0 w 5713413"/>
              <a:gd name="connsiteY7" fmla="*/ 5029200 h 5029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713413" h="5029200">
                <a:moveTo>
                  <a:pt x="5327097" y="0"/>
                </a:moveTo>
                <a:lnTo>
                  <a:pt x="5713413" y="0"/>
                </a:lnTo>
                <a:lnTo>
                  <a:pt x="5713413" y="5029200"/>
                </a:lnTo>
                <a:lnTo>
                  <a:pt x="5327097" y="5029200"/>
                </a:lnTo>
                <a:close/>
                <a:moveTo>
                  <a:pt x="0" y="0"/>
                </a:moveTo>
                <a:lnTo>
                  <a:pt x="5313743" y="0"/>
                </a:lnTo>
                <a:lnTo>
                  <a:pt x="5313743" y="5029200"/>
                </a:lnTo>
                <a:lnTo>
                  <a:pt x="0" y="50292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7D7E927E-4F73-5579-4F1D-E13899DEEA0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90675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0" y="2153285"/>
            <a:ext cx="4953001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6309360" y="2153285"/>
            <a:ext cx="51358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5D7E8F5-692D-24DD-0F8C-9563BA74AAF4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435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lumn 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F2090F11-94D5-C2A6-0759-3E7541B099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29640" y="485113"/>
            <a:ext cx="10515600" cy="153152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349F3-2C28-5A44-EDFC-75FD6CA9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34FD449-C6E0-CF8A-82B2-52438C952C0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29641" y="2153285"/>
            <a:ext cx="3261359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 b="1"/>
            </a:lvl1pPr>
            <a:lvl2pPr>
              <a:spcBef>
                <a:spcPts val="1000"/>
              </a:spcBef>
              <a:spcAft>
                <a:spcPts val="1200"/>
              </a:spcAft>
              <a:defRPr sz="1600" b="1"/>
            </a:lvl2pPr>
            <a:lvl3pPr>
              <a:spcBef>
                <a:spcPts val="1000"/>
              </a:spcBef>
              <a:spcAft>
                <a:spcPts val="1200"/>
              </a:spcAft>
              <a:defRPr sz="1400" b="1"/>
            </a:lvl3pPr>
            <a:lvl4pPr>
              <a:spcBef>
                <a:spcPts val="1000"/>
              </a:spcBef>
              <a:spcAft>
                <a:spcPts val="1200"/>
              </a:spcAft>
              <a:defRPr sz="1200" b="1"/>
            </a:lvl4pPr>
            <a:lvl5pPr>
              <a:spcBef>
                <a:spcPts val="1000"/>
              </a:spcBef>
              <a:spcAft>
                <a:spcPts val="1200"/>
              </a:spcAft>
              <a:defRPr sz="1200" b="1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Content Placeholder 11">
            <a:extLst>
              <a:ext uri="{FF2B5EF4-FFF2-40B4-BE49-F238E27FC236}">
                <a16:creationId xmlns:a16="http://schemas.microsoft.com/office/drawing/2014/main" id="{F971E741-6253-D410-B562-50CA5976207A}"/>
              </a:ext>
            </a:extLst>
          </p:cNvPr>
          <p:cNvSpPr>
            <a:spLocks noGrp="1"/>
          </p:cNvSpPr>
          <p:nvPr>
            <p:ph sz="quarter" idx="11" hasCustomPrompt="1"/>
          </p:nvPr>
        </p:nvSpPr>
        <p:spPr>
          <a:xfrm>
            <a:off x="4480560" y="2153285"/>
            <a:ext cx="6964680" cy="3500438"/>
          </a:xfrm>
        </p:spPr>
        <p:txBody>
          <a:bodyPr lIns="91440">
            <a:normAutofit/>
          </a:bodyPr>
          <a:lstStyle>
            <a:lvl1pPr>
              <a:spcBef>
                <a:spcPts val="1000"/>
              </a:spcBef>
              <a:spcAft>
                <a:spcPts val="1200"/>
              </a:spcAft>
              <a:defRPr sz="1800"/>
            </a:lvl1pPr>
            <a:lvl2pPr>
              <a:spcBef>
                <a:spcPts val="1000"/>
              </a:spcBef>
              <a:spcAft>
                <a:spcPts val="1200"/>
              </a:spcAft>
              <a:defRPr sz="1600"/>
            </a:lvl2pPr>
            <a:lvl3pPr>
              <a:spcBef>
                <a:spcPts val="1000"/>
              </a:spcBef>
              <a:spcAft>
                <a:spcPts val="1200"/>
              </a:spcAft>
              <a:defRPr sz="1400"/>
            </a:lvl3pPr>
            <a:lvl4pPr>
              <a:spcBef>
                <a:spcPts val="1000"/>
              </a:spcBef>
              <a:spcAft>
                <a:spcPts val="1200"/>
              </a:spcAft>
              <a:defRPr sz="1200"/>
            </a:lvl4pPr>
            <a:lvl5pPr>
              <a:spcBef>
                <a:spcPts val="100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Frame 1">
            <a:extLst>
              <a:ext uri="{FF2B5EF4-FFF2-40B4-BE49-F238E27FC236}">
                <a16:creationId xmlns:a16="http://schemas.microsoft.com/office/drawing/2014/main" id="{5C0F1533-3810-C210-9B67-D2F4A1846C23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81652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ictur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9C70371-D147-2B29-EAEB-B10A799D09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16169" y="614812"/>
            <a:ext cx="10359659" cy="132556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5AE226-98C6-70F4-8DED-59E8FE30401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67" y="2177378"/>
            <a:ext cx="5713413" cy="4669987"/>
          </a:xfrm>
          <a:custGeom>
            <a:avLst/>
            <a:gdLst>
              <a:gd name="connsiteX0" fmla="*/ 400038 w 5713413"/>
              <a:gd name="connsiteY0" fmla="*/ 0 h 4669987"/>
              <a:gd name="connsiteX1" fmla="*/ 5713413 w 5713413"/>
              <a:gd name="connsiteY1" fmla="*/ 0 h 4669987"/>
              <a:gd name="connsiteX2" fmla="*/ 5713413 w 5713413"/>
              <a:gd name="connsiteY2" fmla="*/ 4315224 h 4669987"/>
              <a:gd name="connsiteX3" fmla="*/ 400038 w 5713413"/>
              <a:gd name="connsiteY3" fmla="*/ 4315224 h 4669987"/>
              <a:gd name="connsiteX4" fmla="*/ 0 w 5713413"/>
              <a:gd name="connsiteY4" fmla="*/ 0 h 4669987"/>
              <a:gd name="connsiteX5" fmla="*/ 386684 w 5713413"/>
              <a:gd name="connsiteY5" fmla="*/ 0 h 4669987"/>
              <a:gd name="connsiteX6" fmla="*/ 386684 w 5713413"/>
              <a:gd name="connsiteY6" fmla="*/ 4328578 h 4669987"/>
              <a:gd name="connsiteX7" fmla="*/ 5713413 w 5713413"/>
              <a:gd name="connsiteY7" fmla="*/ 4328578 h 4669987"/>
              <a:gd name="connsiteX8" fmla="*/ 5713413 w 5713413"/>
              <a:gd name="connsiteY8" fmla="*/ 4669987 h 4669987"/>
              <a:gd name="connsiteX9" fmla="*/ 0 w 5713413"/>
              <a:gd name="connsiteY9" fmla="*/ 4669987 h 4669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713413" h="4669987">
                <a:moveTo>
                  <a:pt x="400038" y="0"/>
                </a:moveTo>
                <a:lnTo>
                  <a:pt x="5713413" y="0"/>
                </a:lnTo>
                <a:lnTo>
                  <a:pt x="5713413" y="4315224"/>
                </a:lnTo>
                <a:lnTo>
                  <a:pt x="400038" y="4315224"/>
                </a:lnTo>
                <a:close/>
                <a:moveTo>
                  <a:pt x="0" y="0"/>
                </a:moveTo>
                <a:lnTo>
                  <a:pt x="386684" y="0"/>
                </a:lnTo>
                <a:lnTo>
                  <a:pt x="386684" y="4328578"/>
                </a:lnTo>
                <a:lnTo>
                  <a:pt x="5713413" y="4328578"/>
                </a:lnTo>
                <a:lnTo>
                  <a:pt x="5713413" y="4669987"/>
                </a:lnTo>
                <a:lnTo>
                  <a:pt x="0" y="46699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8EEA9034-22FD-3C2F-6A27-63638969802D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475413" y="2153285"/>
            <a:ext cx="4799012" cy="3790315"/>
          </a:xfrm>
        </p:spPr>
        <p:txBody>
          <a:bodyPr>
            <a:normAutofit/>
          </a:bodyPr>
          <a:lstStyle>
            <a:lvl1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2000"/>
            </a:lvl1pPr>
            <a:lvl2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800"/>
            </a:lvl2pPr>
            <a:lvl3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600"/>
            </a:lvl3pPr>
            <a:lvl4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4pPr>
            <a:lvl5pPr>
              <a:lnSpc>
                <a:spcPct val="95000"/>
              </a:lnSpc>
              <a:spcBef>
                <a:spcPts val="100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C72AFED-AF5A-A2E9-0D36-388733BBE9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096000" y="0"/>
            <a:ext cx="6096000" cy="736748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378552E1-07B0-A631-78D3-D3C0E4C0CD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1212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DD635B7F-3E76-4C66-6A5A-9156FCE3D9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34400" y="61212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7A42E613-3DCC-07A2-BA9B-74B13F28E591}"/>
              </a:ext>
            </a:extLst>
          </p:cNvPr>
          <p:cNvSpPr/>
          <p:nvPr userDrawn="1"/>
        </p:nvSpPr>
        <p:spPr>
          <a:xfrm>
            <a:off x="386317" y="352044"/>
            <a:ext cx="11419367" cy="6153912"/>
          </a:xfrm>
          <a:prstGeom prst="frame">
            <a:avLst>
              <a:gd name="adj1" fmla="val 2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3901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7248" userDrawn="1">
          <p15:clr>
            <a:srgbClr val="F26B43"/>
          </p15:clr>
        </p15:guide>
        <p15:guide id="6" pos="4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Plate of spaghetti sprinkled with cheese">
            <a:extLst>
              <a:ext uri="{FF2B5EF4-FFF2-40B4-BE49-F238E27FC236}">
                <a16:creationId xmlns:a16="http://schemas.microsoft.com/office/drawing/2014/main" id="{C5E399AE-C2DC-0BE4-A179-9A726D23FFC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10462" b="10462"/>
          <a:stretch/>
        </p:blipFill>
        <p:spPr>
          <a:xfrm>
            <a:off x="458788" y="457200"/>
            <a:ext cx="11274425" cy="59436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26ABF06-5491-8319-408F-AC9C03E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955" y="612475"/>
            <a:ext cx="4701904" cy="3079029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Recip</a:t>
            </a:r>
            <a:r>
              <a:rPr lang="en-US" dirty="0">
                <a:solidFill>
                  <a:schemeClr val="tx1"/>
                </a:solidFill>
              </a:rPr>
              <a:t>-Ease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Tasks and Personas</a:t>
            </a:r>
          </a:p>
        </p:txBody>
      </p:sp>
    </p:spTree>
    <p:extLst>
      <p:ext uri="{BB962C8B-B14F-4D97-AF65-F5344CB8AC3E}">
        <p14:creationId xmlns:p14="http://schemas.microsoft.com/office/powerpoint/2010/main" val="3865085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5A951FD-B055-4EE8-B6D9-62EC0F39DC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020445"/>
            <a:ext cx="4114800" cy="5029200"/>
          </a:xfrm>
        </p:spPr>
        <p:txBody>
          <a:bodyPr/>
          <a:lstStyle/>
          <a:p>
            <a:r>
              <a:rPr lang="en-US" dirty="0"/>
              <a:t>Tasks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C5F8EB2-8936-F0AC-DA2A-4A5609BEA7E8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475227" y="1020445"/>
            <a:ext cx="4802735" cy="5029200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Complex Task: </a:t>
            </a:r>
            <a:r>
              <a:rPr lang="en-US" dirty="0"/>
              <a:t>Entering recipes with a variety of measurements and ingredients can be tedious and usually doesn’t offer the best return on investment </a:t>
            </a:r>
            <a:r>
              <a:rPr lang="en-US"/>
              <a:t>of a users</a:t>
            </a:r>
            <a:r>
              <a:rPr lang="en-US" dirty="0"/>
              <a:t>’ time.</a:t>
            </a:r>
          </a:p>
          <a:p>
            <a:r>
              <a:rPr lang="en-US" dirty="0"/>
              <a:t>This will be improved upon by using intelligent database searches and machine learning to first narrow the scope of the recipe, then provide a list of most-frequently used ingredients.</a:t>
            </a:r>
          </a:p>
          <a:p>
            <a:r>
              <a:rPr lang="en-US" dirty="0"/>
              <a:t>Once an ingredient has been chosen, buttons will populate allowing the user to simply click the appropriate measures.</a:t>
            </a:r>
          </a:p>
          <a:p>
            <a:r>
              <a:rPr lang="en-US" dirty="0"/>
              <a:t>The user is offered a chance to enter a title, a description, and recipe instructions before saving to the database.</a:t>
            </a:r>
          </a:p>
          <a:p>
            <a:r>
              <a:rPr lang="en-US" b="1" dirty="0"/>
              <a:t>Simple Task: </a:t>
            </a:r>
            <a:r>
              <a:rPr lang="en-US" dirty="0"/>
              <a:t>Producing an ad-hoc link to an online cookbook of recipes to share with family members.</a:t>
            </a:r>
          </a:p>
          <a:p>
            <a:r>
              <a:rPr lang="en-US" dirty="0"/>
              <a:t>The website lists the user’s recipes with checkboxes. When the user hits the “Build” button, the website provides a shareable link for the user to send to their friends and family with those recipes.</a:t>
            </a:r>
          </a:p>
        </p:txBody>
      </p:sp>
    </p:spTree>
    <p:extLst>
      <p:ext uri="{BB962C8B-B14F-4D97-AF65-F5344CB8AC3E}">
        <p14:creationId xmlns:p14="http://schemas.microsoft.com/office/powerpoint/2010/main" val="762554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21905908-61C5-E80D-F570-D84DB752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8" y="853440"/>
            <a:ext cx="9574307" cy="742278"/>
          </a:xfrm>
        </p:spPr>
        <p:txBody>
          <a:bodyPr>
            <a:normAutofit fontScale="90000"/>
          </a:bodyPr>
          <a:lstStyle/>
          <a:p>
            <a:r>
              <a:rPr lang="en-US" dirty="0"/>
              <a:t>Kimberly Sexton – Family Cook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7CC1959B-E6A9-5770-EC41-43538A9E36C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1721224"/>
            <a:ext cx="4802735" cy="4283337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Project Manager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Working on PPP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Married with two children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Husband is stay-at-home parent</a:t>
            </a:r>
          </a:p>
          <a:p>
            <a:r>
              <a:rPr lang="en-US" b="1" dirty="0"/>
              <a:t>Demographics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Female, 38 years 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Family income $120,000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Small town suburb of Orlando</a:t>
            </a:r>
          </a:p>
          <a:p>
            <a:r>
              <a:rPr lang="en-US" b="1" dirty="0"/>
              <a:t>Identifier/Needs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Family has diverse tastes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Husband doesn’t cook, so meal planning and weekly meal prep are essential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 exploring a variety of cuisines and meals.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0" name="Picture Placeholder 19" descr="Woman cooking in kitchen">
            <a:extLst>
              <a:ext uri="{FF2B5EF4-FFF2-40B4-BE49-F238E27FC236}">
                <a16:creationId xmlns:a16="http://schemas.microsoft.com/office/drawing/2014/main" id="{3F8EC18D-03A7-9C7B-E8C4-34A8973C74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20648" b="20648"/>
          <a:stretch/>
        </p:blipFill>
        <p:spPr>
          <a:xfrm>
            <a:off x="7234518" y="1586152"/>
            <a:ext cx="4957482" cy="4363797"/>
          </a:xfrm>
        </p:spPr>
      </p:pic>
    </p:spTree>
    <p:extLst>
      <p:ext uri="{BB962C8B-B14F-4D97-AF65-F5344CB8AC3E}">
        <p14:creationId xmlns:p14="http://schemas.microsoft.com/office/powerpoint/2010/main" val="1427108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21905908-61C5-E80D-F570-D84DB752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8" y="853440"/>
            <a:ext cx="9574307" cy="742278"/>
          </a:xfrm>
        </p:spPr>
        <p:txBody>
          <a:bodyPr>
            <a:normAutofit fontScale="90000"/>
          </a:bodyPr>
          <a:lstStyle/>
          <a:p>
            <a:r>
              <a:rPr lang="en-US" dirty="0"/>
              <a:t>Joseph </a:t>
            </a:r>
            <a:r>
              <a:rPr lang="en-US" dirty="0" err="1"/>
              <a:t>Ritten</a:t>
            </a:r>
            <a:r>
              <a:rPr lang="en-US" dirty="0"/>
              <a:t>– Culinary Explorer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7CC1959B-E6A9-5770-EC41-43538A9E36C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1721224"/>
            <a:ext cx="4802735" cy="4283337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Sous Chef at local 4+ star restaurant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Food hobbyist at home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Building experience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Single with many hungry friends</a:t>
            </a:r>
          </a:p>
          <a:p>
            <a:r>
              <a:rPr lang="en-US" b="1" dirty="0"/>
              <a:t>Demographics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Male, 26 years 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Individual income $75,000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Lives in Downtown Orlando</a:t>
            </a:r>
          </a:p>
          <a:p>
            <a:r>
              <a:rPr lang="en-US" b="1" dirty="0"/>
              <a:t>Identifier/Needs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Likes to explore a variety of cuisines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Creates own dishes/desserts and needs facility to document, save and search for them.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Desires to have the ability to share with friends to critique and try his recipes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0" name="Picture Placeholder 19" descr="Chef cooking in kitchen">
            <a:extLst>
              <a:ext uri="{FF2B5EF4-FFF2-40B4-BE49-F238E27FC236}">
                <a16:creationId xmlns:a16="http://schemas.microsoft.com/office/drawing/2014/main" id="{3F8EC18D-03A7-9C7B-E8C4-34A8973C74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2132" r="12132"/>
          <a:stretch/>
        </p:blipFill>
        <p:spPr>
          <a:xfrm>
            <a:off x="7234518" y="1586152"/>
            <a:ext cx="4957482" cy="4363797"/>
          </a:xfrm>
        </p:spPr>
      </p:pic>
    </p:spTree>
    <p:extLst>
      <p:ext uri="{BB962C8B-B14F-4D97-AF65-F5344CB8AC3E}">
        <p14:creationId xmlns:p14="http://schemas.microsoft.com/office/powerpoint/2010/main" val="5846307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21905908-61C5-E80D-F570-D84DB7527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398" y="853440"/>
            <a:ext cx="9574307" cy="742278"/>
          </a:xfrm>
        </p:spPr>
        <p:txBody>
          <a:bodyPr>
            <a:normAutofit fontScale="90000"/>
          </a:bodyPr>
          <a:lstStyle/>
          <a:p>
            <a:r>
              <a:rPr lang="en-US" dirty="0"/>
              <a:t>Tyler Morgan– Health Enthusiast and Content Creator</a:t>
            </a:r>
          </a:p>
        </p:txBody>
      </p:sp>
      <p:sp>
        <p:nvSpPr>
          <p:cNvPr id="28" name="Content Placeholder 27">
            <a:extLst>
              <a:ext uri="{FF2B5EF4-FFF2-40B4-BE49-F238E27FC236}">
                <a16:creationId xmlns:a16="http://schemas.microsoft.com/office/drawing/2014/main" id="{7CC1959B-E6A9-5770-EC41-43538A9E36C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914400" y="1721224"/>
            <a:ext cx="4802735" cy="4283337"/>
          </a:xfrm>
        </p:spPr>
        <p:txBody>
          <a:bodyPr>
            <a:normAutofit fontScale="85000" lnSpcReduction="10000"/>
          </a:bodyPr>
          <a:lstStyle/>
          <a:p>
            <a:r>
              <a:rPr lang="en-US" b="1" dirty="0"/>
              <a:t>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Certified nutritionist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Creates healthy food options and produces web content demonstrating cooking same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Partner manages successful whole foods market</a:t>
            </a:r>
          </a:p>
          <a:p>
            <a:r>
              <a:rPr lang="en-US" b="1" dirty="0"/>
              <a:t>Demographics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Male, 33 years 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Individual income varies: $30,000 - $85,000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Lives outside Rochester, NY</a:t>
            </a:r>
          </a:p>
          <a:p>
            <a:r>
              <a:rPr lang="en-US" b="1" dirty="0"/>
              <a:t>Identifier/Needs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Identifies popular dishes and re-creates using healthier and fresher ingredients.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Needs to find a variety of recipes and easily create and store his own versions for his web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Must be able to provide current list of recipes for his web users and viewers.</a:t>
            </a:r>
          </a:p>
        </p:txBody>
      </p:sp>
      <p:pic>
        <p:nvPicPr>
          <p:cNvPr id="20" name="Picture Placeholder 19" descr="Camera recording in the kitchen">
            <a:extLst>
              <a:ext uri="{FF2B5EF4-FFF2-40B4-BE49-F238E27FC236}">
                <a16:creationId xmlns:a16="http://schemas.microsoft.com/office/drawing/2014/main" id="{3F8EC18D-03A7-9C7B-E8C4-34A8973C74D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l="12132" r="12132"/>
          <a:stretch/>
        </p:blipFill>
        <p:spPr>
          <a:xfrm>
            <a:off x="7234518" y="1586152"/>
            <a:ext cx="4957482" cy="4363797"/>
          </a:xfrm>
        </p:spPr>
      </p:pic>
    </p:spTree>
    <p:extLst>
      <p:ext uri="{BB962C8B-B14F-4D97-AF65-F5344CB8AC3E}">
        <p14:creationId xmlns:p14="http://schemas.microsoft.com/office/powerpoint/2010/main" val="1121422093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B09D"/>
      </a:accent1>
      <a:accent2>
        <a:srgbClr val="FFD7C7"/>
      </a:accent2>
      <a:accent3>
        <a:srgbClr val="FFE9E0"/>
      </a:accent3>
      <a:accent4>
        <a:srgbClr val="55736D"/>
      </a:accent4>
      <a:accent5>
        <a:srgbClr val="88A88E"/>
      </a:accent5>
      <a:accent6>
        <a:srgbClr val="E6FFFB"/>
      </a:accent6>
      <a:hlink>
        <a:srgbClr val="0563C1"/>
      </a:hlink>
      <a:folHlink>
        <a:srgbClr val="954F72"/>
      </a:folHlink>
    </a:clrScheme>
    <a:fontScheme name="Custom 116">
      <a:majorFont>
        <a:latin typeface="Bodoni MT"/>
        <a:ea typeface=""/>
        <a:cs typeface=""/>
      </a:majorFont>
      <a:minorFont>
        <a:latin typeface="Sourc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66722518_win32_SD_v11" id="{6E195932-91F4-4861-8538-848409B20D97}" vid="{F5C82CE7-F5AC-4E30-975C-FD228ED220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2E4FA29-61E2-42A6-9537-732ED628B6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37CDA33-9251-49D0-A51A-7888AA3E063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F796806-D3A7-49C6-9335-B8A0B9307F8E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{EE59CEE5-20AA-4A97-A016-D6013CCDAF1A}tf66722518_win32</Template>
  <TotalTime>59</TotalTime>
  <Words>415</Words>
  <Application>Microsoft Office PowerPoint</Application>
  <PresentationFormat>Widescreen</PresentationFormat>
  <Paragraphs>54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Bodoni MT</vt:lpstr>
      <vt:lpstr>Calibri</vt:lpstr>
      <vt:lpstr>Source Sans Pro Light</vt:lpstr>
      <vt:lpstr>Custom</vt:lpstr>
      <vt:lpstr>Recip-Ease  Tasks and Personas</vt:lpstr>
      <vt:lpstr>Tasks</vt:lpstr>
      <vt:lpstr>Kimberly Sexton – Family Cook</vt:lpstr>
      <vt:lpstr>Joseph Ritten– Culinary Explorer</vt:lpstr>
      <vt:lpstr>Tyler Morgan– Health Enthusiast and Content Creator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Personas</dc:title>
  <dc:creator>Michael Forman</dc:creator>
  <cp:lastModifiedBy>Michael Forman</cp:lastModifiedBy>
  <cp:revision>3</cp:revision>
  <dcterms:created xsi:type="dcterms:W3CDTF">2024-03-11T19:37:19Z</dcterms:created>
  <dcterms:modified xsi:type="dcterms:W3CDTF">2024-03-12T12:35:01Z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